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3"/>
  </p:notesMasterIdLst>
  <p:sldIdLst>
    <p:sldId id="288" r:id="rId2"/>
  </p:sldIdLst>
  <p:sldSz cx="12192000" cy="6858000"/>
  <p:notesSz cx="7053263" cy="101869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4786" autoAdjust="0"/>
    <p:restoredTop sz="94660"/>
  </p:normalViewPr>
  <p:slideViewPr>
    <p:cSldViewPr snapToGrid="0" showGuides="1">
      <p:cViewPr varScale="1">
        <p:scale>
          <a:sx n="75" d="100"/>
          <a:sy n="75" d="100"/>
        </p:scale>
        <p:origin x="53" y="307"/>
      </p:cViewPr>
      <p:guideLst>
        <p:guide orient="horz" pos="2205"/>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55938" cy="5095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995738" y="0"/>
            <a:ext cx="3055937" cy="509588"/>
          </a:xfrm>
          <a:prstGeom prst="rect">
            <a:avLst/>
          </a:prstGeom>
        </p:spPr>
        <p:txBody>
          <a:bodyPr vert="horz" lIns="91440" tIns="45720" rIns="91440" bIns="45720" rtlCol="0"/>
          <a:lstStyle>
            <a:lvl1pPr algn="r">
              <a:defRPr sz="1200"/>
            </a:lvl1pPr>
          </a:lstStyle>
          <a:p>
            <a:fld id="{721BB4D1-C6CB-4421-8885-479D68CA6CC4}" type="datetimeFigureOut">
              <a:rPr lang="fr-FR" smtClean="0"/>
              <a:pPr/>
              <a:t>18/01/2021</a:t>
            </a:fld>
            <a:endParaRPr lang="fr-FR"/>
          </a:p>
        </p:txBody>
      </p:sp>
      <p:sp>
        <p:nvSpPr>
          <p:cNvPr id="4" name="Espace réservé de l'image des diapositives 3"/>
          <p:cNvSpPr>
            <a:spLocks noGrp="1" noRot="1" noChangeAspect="1"/>
          </p:cNvSpPr>
          <p:nvPr>
            <p:ph type="sldImg" idx="2"/>
          </p:nvPr>
        </p:nvSpPr>
        <p:spPr>
          <a:xfrm>
            <a:off x="131763" y="763588"/>
            <a:ext cx="6791325" cy="382111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704850" y="4838700"/>
            <a:ext cx="5643563" cy="45847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675813"/>
            <a:ext cx="3055938" cy="5095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95738" y="9675813"/>
            <a:ext cx="3055937" cy="509587"/>
          </a:xfrm>
          <a:prstGeom prst="rect">
            <a:avLst/>
          </a:prstGeom>
        </p:spPr>
        <p:txBody>
          <a:bodyPr vert="horz" lIns="91440" tIns="45720" rIns="91440" bIns="45720" rtlCol="0" anchor="b"/>
          <a:lstStyle>
            <a:lvl1pPr algn="r">
              <a:defRPr sz="1200"/>
            </a:lvl1pPr>
          </a:lstStyle>
          <a:p>
            <a:fld id="{B71090F9-E338-4898-B419-C5D71396BA4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3AF3511-D0CB-4C82-89B9-BE10DB5F397A}" type="slidenum">
              <a:rPr lang="fr-FR"/>
              <a:pPr/>
              <a:t>1</a:t>
            </a:fld>
            <a:endParaRPr lang="fr-FR"/>
          </a:p>
        </p:txBody>
      </p:sp>
      <p:sp>
        <p:nvSpPr>
          <p:cNvPr id="5121" name="Rectangle 1"/>
          <p:cNvSpPr txBox="1">
            <a:spLocks noGrp="1" noRot="1" noChangeAspect="1" noChangeArrowheads="1"/>
          </p:cNvSpPr>
          <p:nvPr>
            <p:ph type="sldImg"/>
          </p:nvPr>
        </p:nvSpPr>
        <p:spPr bwMode="auto">
          <a:xfrm>
            <a:off x="131763" y="774700"/>
            <a:ext cx="6788150" cy="3819525"/>
          </a:xfrm>
          <a:prstGeom prst="rect">
            <a:avLst/>
          </a:prstGeom>
          <a:solidFill>
            <a:srgbClr val="FFFFFF"/>
          </a:solidFill>
          <a:ln>
            <a:solidFill>
              <a:srgbClr val="000000"/>
            </a:solidFill>
            <a:miter lim="800000"/>
            <a:headEnd/>
            <a:tailEnd/>
          </a:ln>
        </p:spPr>
      </p:sp>
      <p:sp>
        <p:nvSpPr>
          <p:cNvPr id="5122" name="Rectangle 2"/>
          <p:cNvSpPr txBox="1">
            <a:spLocks noGrp="1" noChangeArrowheads="1"/>
          </p:cNvSpPr>
          <p:nvPr>
            <p:ph type="body" idx="1"/>
          </p:nvPr>
        </p:nvSpPr>
        <p:spPr bwMode="auto">
          <a:xfrm>
            <a:off x="705030" y="4838631"/>
            <a:ext cx="5643203" cy="4584522"/>
          </a:xfrm>
          <a:prstGeom prst="rect">
            <a:avLst/>
          </a:prstGeom>
          <a:noFill/>
          <a:ln cap="flat">
            <a:round/>
            <a:headEnd/>
            <a:tailEnd/>
          </a:ln>
        </p:spPr>
        <p:txBody>
          <a:bodyPr wrap="none" anchor="ct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7466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07429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5063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89326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34559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14467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‹N°›</a:t>
            </a:fld>
            <a:endParaRPr lang="en-US" dirty="0"/>
          </a:p>
        </p:txBody>
      </p:sp>
    </p:spTree>
    <p:extLst>
      <p:ext uri="{BB962C8B-B14F-4D97-AF65-F5344CB8AC3E}">
        <p14:creationId xmlns:p14="http://schemas.microsoft.com/office/powerpoint/2010/main" val="635435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50029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pPr/>
              <a:t>‹N°›</a:t>
            </a:fld>
            <a:endParaRPr lang="en-US" dirty="0"/>
          </a:p>
        </p:txBody>
      </p:sp>
    </p:spTree>
    <p:extLst>
      <p:ext uri="{BB962C8B-B14F-4D97-AF65-F5344CB8AC3E}">
        <p14:creationId xmlns:p14="http://schemas.microsoft.com/office/powerpoint/2010/main" val="3529210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917446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‹N°›</a:t>
            </a:fld>
            <a:endParaRPr lang="en-US" dirty="0"/>
          </a:p>
        </p:txBody>
      </p:sp>
    </p:spTree>
    <p:extLst>
      <p:ext uri="{BB962C8B-B14F-4D97-AF65-F5344CB8AC3E}">
        <p14:creationId xmlns:p14="http://schemas.microsoft.com/office/powerpoint/2010/main" val="4153297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5770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88155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141606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smtClean="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‹N°›</a:t>
            </a:fld>
            <a:endParaRPr lang="en-US" dirty="0"/>
          </a:p>
        </p:txBody>
      </p:sp>
    </p:spTree>
    <p:extLst>
      <p:ext uri="{BB962C8B-B14F-4D97-AF65-F5344CB8AC3E}">
        <p14:creationId xmlns:p14="http://schemas.microsoft.com/office/powerpoint/2010/main" val="2505867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1/18/2021</a:t>
            </a:fld>
            <a:endParaRPr lang="en-US" dirty="0"/>
          </a:p>
        </p:txBody>
      </p:sp>
    </p:spTree>
    <p:extLst>
      <p:ext uri="{BB962C8B-B14F-4D97-AF65-F5344CB8AC3E}">
        <p14:creationId xmlns:p14="http://schemas.microsoft.com/office/powerpoint/2010/main" val="190985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1/18/2021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9560368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idx="4294967295"/>
          </p:nvPr>
        </p:nvSpPr>
        <p:spPr>
          <a:xfrm>
            <a:off x="1981201" y="188640"/>
            <a:ext cx="7055707" cy="824614"/>
          </a:xfrm>
          <a:ln/>
        </p:spPr>
        <p:txBody>
          <a:bodyPr>
            <a:normAutofit/>
          </a:bodyP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fr-FR" sz="1200" b="1" dirty="0"/>
              <a:t>FCIL Mobilité urbaine option maintenances des véhicules électriques légers urbains.</a:t>
            </a:r>
            <a:br>
              <a:rPr lang="fr-FR" sz="1200" b="1" dirty="0"/>
            </a:br>
            <a:br>
              <a:rPr lang="fr-FR" sz="1200" b="1" i="1" dirty="0"/>
            </a:br>
            <a:r>
              <a:rPr lang="fr-FR" sz="1200" b="1" i="1" dirty="0"/>
              <a:t>LYCEE CLAUDE CHAPPE </a:t>
            </a:r>
            <a:br>
              <a:rPr lang="fr-FR" sz="1200" b="1" dirty="0"/>
            </a:br>
            <a:r>
              <a:rPr lang="fr-FR" sz="1200" b="1" dirty="0"/>
              <a:t>2020/2021</a:t>
            </a:r>
            <a:endParaRPr lang="en-US" sz="1200" b="1" dirty="0">
              <a:solidFill>
                <a:srgbClr val="5FCBEF"/>
              </a:solidFill>
            </a:endParaRPr>
          </a:p>
        </p:txBody>
      </p:sp>
      <p:sp>
        <p:nvSpPr>
          <p:cNvPr id="4098" name="Text Box 2"/>
          <p:cNvSpPr txBox="1">
            <a:spLocks noChangeArrowheads="1"/>
          </p:cNvSpPr>
          <p:nvPr/>
        </p:nvSpPr>
        <p:spPr bwMode="auto">
          <a:xfrm>
            <a:off x="0" y="1384300"/>
            <a:ext cx="10645775" cy="5473700"/>
          </a:xfrm>
          <a:prstGeom prst="rect">
            <a:avLst/>
          </a:prstGeom>
          <a:noFill/>
          <a:ln w="9525" cap="flat">
            <a:noFill/>
            <a:round/>
            <a:headEnd/>
            <a:tailEnd/>
          </a:ln>
          <a:effectLst/>
        </p:spPr>
        <p:txBody>
          <a:bodyPr lIns="90000" tIns="45000" rIns="90000" bIns="45000"/>
          <a:lstStyle/>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fr-FR" sz="1000" i="1" dirty="0">
              <a:solidFill>
                <a:srgbClr val="000000"/>
              </a:solidFill>
            </a:endParaRPr>
          </a:p>
        </p:txBody>
      </p:sp>
      <p:sp>
        <p:nvSpPr>
          <p:cNvPr id="4099" name="Rectangle 3"/>
          <p:cNvSpPr>
            <a:spLocks noChangeArrowheads="1"/>
          </p:cNvSpPr>
          <p:nvPr/>
        </p:nvSpPr>
        <p:spPr bwMode="auto">
          <a:xfrm>
            <a:off x="155575" y="-144463"/>
            <a:ext cx="304800" cy="304801"/>
          </a:xfrm>
          <a:prstGeom prst="rect">
            <a:avLst/>
          </a:prstGeom>
          <a:noFill/>
          <a:ln w="9525" cap="flat">
            <a:noFill/>
            <a:round/>
            <a:headEnd/>
            <a:tailEnd/>
          </a:ln>
          <a:effectLst/>
        </p:spPr>
        <p:txBody>
          <a:bodyPr wrap="none" anchor="ctr"/>
          <a:lstStyle/>
          <a:p>
            <a:endParaRPr lang="fr-FR"/>
          </a:p>
        </p:txBody>
      </p:sp>
      <p:sp>
        <p:nvSpPr>
          <p:cNvPr id="4100" name="Rectangle 4"/>
          <p:cNvSpPr>
            <a:spLocks noChangeArrowheads="1"/>
          </p:cNvSpPr>
          <p:nvPr/>
        </p:nvSpPr>
        <p:spPr bwMode="auto">
          <a:xfrm>
            <a:off x="307975" y="7938"/>
            <a:ext cx="304800" cy="304800"/>
          </a:xfrm>
          <a:prstGeom prst="rect">
            <a:avLst/>
          </a:prstGeom>
          <a:noFill/>
          <a:ln w="9525" cap="flat">
            <a:noFill/>
            <a:round/>
            <a:headEnd/>
            <a:tailEnd/>
          </a:ln>
          <a:effectLst/>
        </p:spPr>
        <p:txBody>
          <a:bodyPr wrap="none" anchor="ctr"/>
          <a:lstStyle/>
          <a:p>
            <a:endParaRPr lang="fr-FR"/>
          </a:p>
        </p:txBody>
      </p:sp>
      <p:sp>
        <p:nvSpPr>
          <p:cNvPr id="4102" name="Rectangle 6"/>
          <p:cNvSpPr>
            <a:spLocks noChangeArrowheads="1"/>
          </p:cNvSpPr>
          <p:nvPr/>
        </p:nvSpPr>
        <p:spPr bwMode="auto">
          <a:xfrm>
            <a:off x="448276" y="790832"/>
            <a:ext cx="9504363" cy="6508020"/>
          </a:xfrm>
          <a:prstGeom prst="rect">
            <a:avLst/>
          </a:prstGeom>
          <a:noFill/>
          <a:ln w="9525" cap="flat">
            <a:noFill/>
            <a:round/>
            <a:headEnd/>
            <a:tailEnd/>
          </a:ln>
          <a:effectLst/>
        </p:spPr>
        <p:txBody>
          <a:bodyPr wrap="square" lIns="90000" tIns="45000" rIns="90000" bIns="45000">
            <a:spAutoFit/>
          </a:bodyPr>
          <a:lstStyle/>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fr-FR" sz="1100" b="1" i="1" dirty="0">
              <a:solidFill>
                <a:srgbClr val="000000"/>
              </a:solidFill>
              <a:latin typeface="+mj-lt"/>
            </a:endParaRP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fr-FR" sz="1100" b="1" i="1" dirty="0">
                <a:solidFill>
                  <a:srgbClr val="000000"/>
                </a:solidFill>
                <a:latin typeface="+mj-lt"/>
              </a:rPr>
              <a:t>Il était une fois… un édito spécial  !  Mettons à l’honneur  LA FCIL !!!!</a:t>
            </a:r>
          </a:p>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fr-FR" sz="1100" b="1" dirty="0">
              <a:solidFill>
                <a:srgbClr val="000000"/>
              </a:solidFill>
              <a:latin typeface="+mj-lt"/>
            </a:endParaRPr>
          </a:p>
          <a:p>
            <a:r>
              <a:rPr lang="fr-FR" sz="1100" b="1" dirty="0"/>
              <a:t>Le Lycée Claude CHAPPE a ouvert cette année ( le 05 octobre 2020) une formation post-bac «  FCIL MOBILITE URBAINE option : maintenances des véhicules légers électriques » qui s'effectue en alternance sur un an.</a:t>
            </a:r>
          </a:p>
          <a:p>
            <a:r>
              <a:rPr lang="fr-FR" sz="1100" b="1" dirty="0"/>
              <a:t>  </a:t>
            </a:r>
          </a:p>
          <a:p>
            <a:r>
              <a:rPr lang="fr-FR" sz="1100" b="1" dirty="0"/>
              <a:t>La formation théorique seule ne saurait suffire à faire de nos élèves des professionnels du VAE aguerris aux besoins des entreprises.</a:t>
            </a:r>
          </a:p>
          <a:p>
            <a:r>
              <a:rPr lang="fr-FR" sz="1100" b="1" dirty="0"/>
              <a:t> </a:t>
            </a:r>
          </a:p>
          <a:p>
            <a:r>
              <a:rPr lang="fr-FR" sz="1100" b="1" dirty="0"/>
              <a:t>C’est pourquoi le Lycée Claude Chappe s’est rapproché des divers professionnels du VAE pour construire avec eux un cursus de professionnalisation par des stages en entreprise destinés à mettre en œuvre les acquis théoriques et acquérir un savoir-faire de terrain. De nombreuses entreprises ont répondu favorablement à nos demandes de partenariat, parmi celles-ci on trouve ECOX, SMOVENGO, DECATHLON, CULTURE VELO, LA BOUTIQUE DU VELO, WE CYCLE....et si notre formation et nos élèves sont à la hauteur des attentes de professionnels d’autres vont venir grossir les rangs des partenaires. </a:t>
            </a:r>
          </a:p>
          <a:p>
            <a:r>
              <a:rPr lang="fr-FR" sz="1100" b="1" dirty="0"/>
              <a:t> </a:t>
            </a:r>
          </a:p>
          <a:p>
            <a:r>
              <a:rPr lang="fr-FR" sz="1100" b="1" dirty="0"/>
              <a:t>Les élèves retenus venant de différents horizons (BAC PRO MELEC/AUTO/SN...) seront les pionniers d’un métier en devenir promis à un avenir certain dans tout ce qui relève de l’entretien et la maintenance des VAE. La responsabilité est grande aussi sur les épaules de nos élèves d’être les ambassadeurs d’une nouvelle formation d’avenir. C’est aux élèves par leur sérieux et leur implication lors de ces stages d’être leur propre promoteur de ce qu’ils sont, de ce qu’ils font et de ce qu’ils pourront apporter à l’entreprise. C’est aussi par leurs résultats l’opportunité de s’ouvrir des possibilités d’emploi à l’issue de leur formation au sein même de leur entreprise d’accueil.</a:t>
            </a:r>
          </a:p>
          <a:p>
            <a:endParaRPr lang="fr-FR" sz="1100" b="1" dirty="0"/>
          </a:p>
          <a:p>
            <a:r>
              <a:rPr lang="fr-FR" sz="1100" b="1" dirty="0"/>
              <a:t>La formation proposée par le Lycée Claude CHAPPE permettra aux élèves sérieux, motivés et impliqués de disposer à l’issue de leur cycle de formation d’une employabilité sur le marché du travail. Cette formation répond à une réelle demande et à des besoins des entreprises spécialisées dans la production, les ventes, les services, l’entretien  ou la maintenance des VAE.</a:t>
            </a:r>
          </a:p>
          <a:p>
            <a:endParaRPr lang="fr-FR" sz="1100" b="1" dirty="0"/>
          </a:p>
          <a:p>
            <a:r>
              <a:rPr lang="fr-FR" sz="1100" b="1" dirty="0"/>
              <a:t>Il ne tient qu’à nous formateurs, élèves, institutions du lycée Claude Chappe d’être à la hauteur des attentes d’un marché naissant pourvoyeur d’emplois.</a:t>
            </a:r>
          </a:p>
          <a:p>
            <a:endParaRPr lang="fr-FR" sz="1100" b="1" dirty="0"/>
          </a:p>
          <a:p>
            <a:r>
              <a:rPr lang="fr-FR" sz="1100" b="1" dirty="0"/>
              <a:t>							…Et comme dit le dicton ...</a:t>
            </a:r>
          </a:p>
          <a:p>
            <a:endParaRPr lang="fr-FR" sz="800" b="1" dirty="0"/>
          </a:p>
          <a:p>
            <a:pPr algn="ctr"/>
            <a:r>
              <a:rPr lang="fr-FR" sz="1100" b="1" dirty="0"/>
              <a:t> Le vélo ! c'est bon pour la circulation ; ça fait toujours une voiture de moins !</a:t>
            </a:r>
          </a:p>
          <a:p>
            <a:pPr algn="ctr"/>
            <a:endParaRPr lang="fr-FR" sz="1100" b="1" dirty="0"/>
          </a:p>
          <a:p>
            <a:pPr algn="ctr"/>
            <a:endParaRPr lang="fr-FR" sz="1100" b="1" dirty="0"/>
          </a:p>
          <a:p>
            <a:r>
              <a:rPr lang="fr-FR" sz="1100" i="1" dirty="0"/>
              <a:t>       FEKRI Mohammed</a:t>
            </a:r>
          </a:p>
          <a:p>
            <a:r>
              <a:rPr lang="fr-FR" sz="1100" i="1" dirty="0"/>
              <a:t>Enseignant en génie électrique </a:t>
            </a:r>
          </a:p>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fr-FR" sz="1100" b="1" dirty="0">
              <a:solidFill>
                <a:srgbClr val="000000"/>
              </a:solidFill>
              <a:latin typeface="+mj-lt"/>
            </a:endParaRPr>
          </a:p>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fr-FR" sz="1200" b="1" dirty="0">
              <a:solidFill>
                <a:srgbClr val="000000"/>
              </a:solidFill>
              <a:latin typeface="+mj-lt"/>
            </a:endParaRPr>
          </a:p>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fr-FR" sz="1000" b="1" dirty="0">
              <a:solidFill>
                <a:srgbClr val="000000"/>
              </a:solidFill>
              <a:latin typeface="+mj-lt"/>
            </a:endParaRPr>
          </a:p>
          <a:p>
            <a:pPr algn="just"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fr-FR" sz="1000" b="1" dirty="0">
              <a:solidFill>
                <a:srgbClr val="000000"/>
              </a:solidFill>
              <a:latin typeface="+mj-lt"/>
            </a:endParaRPr>
          </a:p>
        </p:txBody>
      </p:sp>
      <p:pic>
        <p:nvPicPr>
          <p:cNvPr id="9" name="Picture 4" descr="Sondage Adhérents / Sympathisants – Roulons A Vélo"/>
          <p:cNvPicPr>
            <a:picLocks noChangeAspect="1" noChangeArrowheads="1"/>
          </p:cNvPicPr>
          <p:nvPr/>
        </p:nvPicPr>
        <p:blipFill>
          <a:blip r:embed="rId3"/>
          <a:srcRect/>
          <a:stretch>
            <a:fillRect/>
          </a:stretch>
        </p:blipFill>
        <p:spPr bwMode="auto">
          <a:xfrm rot="20672808">
            <a:off x="8008592" y="5206313"/>
            <a:ext cx="1333115" cy="1013254"/>
          </a:xfrm>
          <a:prstGeom prst="rect">
            <a:avLst/>
          </a:prstGeom>
          <a:noFill/>
        </p:spPr>
      </p:pic>
    </p:spTree>
  </p:cSld>
  <p:clrMapOvr>
    <a:masterClrMapping/>
  </p:clrMapOvr>
  <p:transition>
    <p:wipe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4007</TotalTime>
  <Words>443</Words>
  <Application>Microsoft Office PowerPoint</Application>
  <PresentationFormat>Grand écran</PresentationFormat>
  <Paragraphs>26</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Trebuchet MS</vt:lpstr>
      <vt:lpstr>Wingdings 3</vt:lpstr>
      <vt:lpstr>Facette</vt:lpstr>
      <vt:lpstr>FCIL Mobilité urbaine option maintenances des véhicules électriques légers urbains.  LYCEE CLAUDE CHAPPE  2020/2021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P’TIT JOURNAL DE CHAPPE Bulletin d’information n°1 – Novembre 2019</dc:title>
  <dc:creator>KAD ET OLIVIER</dc:creator>
  <cp:lastModifiedBy>cpe</cp:lastModifiedBy>
  <cp:revision>607</cp:revision>
  <dcterms:created xsi:type="dcterms:W3CDTF">2019-11-10T18:24:12Z</dcterms:created>
  <dcterms:modified xsi:type="dcterms:W3CDTF">2021-01-18T12:28:12Z</dcterms:modified>
</cp:coreProperties>
</file>